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315200" cy="9601200"/>
  <p:notesSz cx="7010400" cy="9296400"/>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29" autoAdjust="0"/>
    <p:restoredTop sz="94660"/>
  </p:normalViewPr>
  <p:slideViewPr>
    <p:cSldViewPr>
      <p:cViewPr varScale="1">
        <p:scale>
          <a:sx n="75" d="100"/>
          <a:sy n="75" d="100"/>
        </p:scale>
        <p:origin x="2850" y="72"/>
      </p:cViewPr>
      <p:guideLst>
        <p:guide orient="horz" pos="3024"/>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523" cy="464662"/>
          </a:xfrm>
          <a:prstGeom prst="rect">
            <a:avLst/>
          </a:prstGeom>
        </p:spPr>
        <p:txBody>
          <a:bodyPr vert="horz" lIns="91330" tIns="45665" rIns="91330" bIns="45665" rtlCol="0"/>
          <a:lstStyle>
            <a:lvl1pPr algn="l">
              <a:defRPr sz="1200"/>
            </a:lvl1pPr>
          </a:lstStyle>
          <a:p>
            <a:endParaRPr lang="en-US"/>
          </a:p>
        </p:txBody>
      </p:sp>
      <p:sp>
        <p:nvSpPr>
          <p:cNvPr id="3" name="Date Placeholder 2"/>
          <p:cNvSpPr>
            <a:spLocks noGrp="1"/>
          </p:cNvSpPr>
          <p:nvPr>
            <p:ph type="dt" idx="1"/>
          </p:nvPr>
        </p:nvSpPr>
        <p:spPr>
          <a:xfrm>
            <a:off x="3971292" y="0"/>
            <a:ext cx="3037523" cy="464662"/>
          </a:xfrm>
          <a:prstGeom prst="rect">
            <a:avLst/>
          </a:prstGeom>
        </p:spPr>
        <p:txBody>
          <a:bodyPr vert="horz" lIns="91330" tIns="45665" rIns="91330" bIns="45665" rtlCol="0"/>
          <a:lstStyle>
            <a:lvl1pPr algn="r">
              <a:defRPr sz="1200"/>
            </a:lvl1pPr>
          </a:lstStyle>
          <a:p>
            <a:fld id="{C701409F-2CC8-4582-8C20-8EC323A9ED87}" type="datetimeFigureOut">
              <a:rPr lang="en-US" smtClean="0"/>
              <a:t>2/15/2022</a:t>
            </a:fld>
            <a:endParaRPr lang="en-US"/>
          </a:p>
        </p:txBody>
      </p:sp>
      <p:sp>
        <p:nvSpPr>
          <p:cNvPr id="4" name="Slide Image Placeholder 3"/>
          <p:cNvSpPr>
            <a:spLocks noGrp="1" noRot="1" noChangeAspect="1"/>
          </p:cNvSpPr>
          <p:nvPr>
            <p:ph type="sldImg" idx="2"/>
          </p:nvPr>
        </p:nvSpPr>
        <p:spPr>
          <a:xfrm>
            <a:off x="2178050" y="698500"/>
            <a:ext cx="2654300" cy="3484563"/>
          </a:xfrm>
          <a:prstGeom prst="rect">
            <a:avLst/>
          </a:prstGeom>
          <a:noFill/>
          <a:ln w="12700">
            <a:solidFill>
              <a:prstClr val="black"/>
            </a:solidFill>
          </a:ln>
        </p:spPr>
        <p:txBody>
          <a:bodyPr vert="horz" lIns="91330" tIns="45665" rIns="91330" bIns="45665" rtlCol="0" anchor="ctr"/>
          <a:lstStyle/>
          <a:p>
            <a:endParaRPr lang="en-US"/>
          </a:p>
        </p:txBody>
      </p:sp>
      <p:sp>
        <p:nvSpPr>
          <p:cNvPr id="5" name="Notes Placeholder 4"/>
          <p:cNvSpPr>
            <a:spLocks noGrp="1"/>
          </p:cNvSpPr>
          <p:nvPr>
            <p:ph type="body" sz="quarter" idx="3"/>
          </p:nvPr>
        </p:nvSpPr>
        <p:spPr>
          <a:xfrm>
            <a:off x="700723" y="4415077"/>
            <a:ext cx="5608954" cy="4183539"/>
          </a:xfrm>
          <a:prstGeom prst="rect">
            <a:avLst/>
          </a:prstGeom>
        </p:spPr>
        <p:txBody>
          <a:bodyPr vert="horz" lIns="91330" tIns="45665" rIns="91330" bIns="456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153"/>
            <a:ext cx="3037523" cy="464662"/>
          </a:xfrm>
          <a:prstGeom prst="rect">
            <a:avLst/>
          </a:prstGeom>
        </p:spPr>
        <p:txBody>
          <a:bodyPr vert="horz" lIns="91330" tIns="45665" rIns="91330" bIns="45665" rtlCol="0" anchor="b"/>
          <a:lstStyle>
            <a:lvl1pPr algn="l">
              <a:defRPr sz="1200"/>
            </a:lvl1pPr>
          </a:lstStyle>
          <a:p>
            <a:endParaRPr lang="en-US"/>
          </a:p>
        </p:txBody>
      </p:sp>
      <p:sp>
        <p:nvSpPr>
          <p:cNvPr id="7" name="Slide Number Placeholder 6"/>
          <p:cNvSpPr>
            <a:spLocks noGrp="1"/>
          </p:cNvSpPr>
          <p:nvPr>
            <p:ph type="sldNum" sz="quarter" idx="5"/>
          </p:nvPr>
        </p:nvSpPr>
        <p:spPr>
          <a:xfrm>
            <a:off x="3971292" y="8830153"/>
            <a:ext cx="3037523" cy="464662"/>
          </a:xfrm>
          <a:prstGeom prst="rect">
            <a:avLst/>
          </a:prstGeom>
        </p:spPr>
        <p:txBody>
          <a:bodyPr vert="horz" lIns="91330" tIns="45665" rIns="91330" bIns="45665" rtlCol="0" anchor="b"/>
          <a:lstStyle>
            <a:lvl1pPr algn="r">
              <a:defRPr sz="1200"/>
            </a:lvl1pPr>
          </a:lstStyle>
          <a:p>
            <a:fld id="{CF5E6855-8866-4624-9201-976CCAC8AE4E}" type="slidenum">
              <a:rPr lang="en-US" smtClean="0"/>
              <a:t>‹#›</a:t>
            </a:fld>
            <a:endParaRPr lang="en-US"/>
          </a:p>
        </p:txBody>
      </p:sp>
    </p:spTree>
    <p:extLst>
      <p:ext uri="{BB962C8B-B14F-4D97-AF65-F5344CB8AC3E}">
        <p14:creationId xmlns:p14="http://schemas.microsoft.com/office/powerpoint/2010/main" val="4031320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E6855-8866-4624-9201-976CCAC8AE4E}" type="slidenum">
              <a:rPr lang="en-US" smtClean="0"/>
              <a:t>1</a:t>
            </a:fld>
            <a:endParaRPr lang="en-US"/>
          </a:p>
        </p:txBody>
      </p:sp>
    </p:spTree>
    <p:extLst>
      <p:ext uri="{BB962C8B-B14F-4D97-AF65-F5344CB8AC3E}">
        <p14:creationId xmlns:p14="http://schemas.microsoft.com/office/powerpoint/2010/main" val="1449926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7"/>
            <a:ext cx="6217920" cy="2058035"/>
          </a:xfrm>
        </p:spPr>
        <p:txBody>
          <a:bodyPr/>
          <a:lstStyle/>
          <a:p>
            <a:r>
              <a:rPr lang="en-US"/>
              <a:t>Click to edit Master title style</a:t>
            </a:r>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38D338-AB80-4D08-A51A-AFE8BC8186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170030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D338-AB80-4D08-A51A-AFE8BC8186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4182291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77639" y="513399"/>
            <a:ext cx="1234441" cy="1092136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320" y="513399"/>
            <a:ext cx="3581401" cy="109213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D338-AB80-4D08-A51A-AFE8BC8186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2484308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D338-AB80-4D08-A51A-AFE8BC8186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229335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1" y="6169660"/>
            <a:ext cx="6217920" cy="1906905"/>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577851" y="4069400"/>
            <a:ext cx="6217920" cy="2100261"/>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38D338-AB80-4D08-A51A-AFE8BC8186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203325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32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0416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38D338-AB80-4D08-A51A-AFE8BC8186B6}"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262802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65761" y="2149158"/>
            <a:ext cx="323215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4" name="Content Placeholder 3"/>
          <p:cNvSpPr>
            <a:spLocks noGrp="1"/>
          </p:cNvSpPr>
          <p:nvPr>
            <p:ph sz="half" idx="2"/>
          </p:nvPr>
        </p:nvSpPr>
        <p:spPr>
          <a:xfrm>
            <a:off x="365761" y="3044825"/>
            <a:ext cx="323215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16021" y="2149158"/>
            <a:ext cx="323342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3716021" y="3044825"/>
            <a:ext cx="323342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38D338-AB80-4D08-A51A-AFE8BC8186B6}" type="datetimeFigureOut">
              <a:rPr lang="en-US" smtClean="0"/>
              <a:pPr/>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54566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38D338-AB80-4D08-A51A-AFE8BC8186B6}" type="datetimeFigureOut">
              <a:rPr lang="en-US" smtClean="0"/>
              <a:pPr/>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124507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8D338-AB80-4D08-A51A-AFE8BC8186B6}" type="datetimeFigureOut">
              <a:rPr lang="en-US" smtClean="0"/>
              <a:pPr/>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3516495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2270"/>
            <a:ext cx="2406651" cy="1626870"/>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2860040" y="382271"/>
            <a:ext cx="4089401" cy="8194359"/>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65760" y="2009141"/>
            <a:ext cx="2406651" cy="656748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38D338-AB80-4D08-A51A-AFE8BC8186B6}"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216751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4"/>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1433830" y="857885"/>
            <a:ext cx="4389120" cy="57607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a:p>
        </p:txBody>
      </p:sp>
      <p:sp>
        <p:nvSpPr>
          <p:cNvPr id="4" name="Text Placeholder 3"/>
          <p:cNvSpPr>
            <a:spLocks noGrp="1"/>
          </p:cNvSpPr>
          <p:nvPr>
            <p:ph type="body" sz="half" idx="2"/>
          </p:nvPr>
        </p:nvSpPr>
        <p:spPr>
          <a:xfrm>
            <a:off x="1433830" y="7514274"/>
            <a:ext cx="4389120" cy="1126806"/>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38D338-AB80-4D08-A51A-AFE8BC8186B6}"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BBDA5-82B0-48E0-BDEB-C7E27D12C2E2}" type="slidenum">
              <a:rPr lang="en-US" smtClean="0"/>
              <a:pPr/>
              <a:t>‹#›</a:t>
            </a:fld>
            <a:endParaRPr lang="en-US"/>
          </a:p>
        </p:txBody>
      </p:sp>
    </p:spTree>
    <p:extLst>
      <p:ext uri="{BB962C8B-B14F-4D97-AF65-F5344CB8AC3E}">
        <p14:creationId xmlns:p14="http://schemas.microsoft.com/office/powerpoint/2010/main" val="937993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6661" tIns="48331" rIns="96661" bIns="48331" rtlCol="0" anchor="ctr">
            <a:normAutofit/>
          </a:bodyPr>
          <a:lstStyle/>
          <a:p>
            <a:r>
              <a:rPr lang="en-US"/>
              <a:t>Click to edit Master title style</a:t>
            </a:r>
          </a:p>
        </p:txBody>
      </p:sp>
      <p:sp>
        <p:nvSpPr>
          <p:cNvPr id="3" name="Text Placeholder 2"/>
          <p:cNvSpPr>
            <a:spLocks noGrp="1"/>
          </p:cNvSpPr>
          <p:nvPr>
            <p:ph type="body" idx="1"/>
          </p:nvPr>
        </p:nvSpPr>
        <p:spPr>
          <a:xfrm>
            <a:off x="365760" y="2240282"/>
            <a:ext cx="6583680" cy="6336348"/>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65760" y="8898891"/>
            <a:ext cx="1706880" cy="511175"/>
          </a:xfrm>
          <a:prstGeom prst="rect">
            <a:avLst/>
          </a:prstGeom>
        </p:spPr>
        <p:txBody>
          <a:bodyPr vert="horz" lIns="96661" tIns="48331" rIns="96661" bIns="48331" rtlCol="0" anchor="ctr"/>
          <a:lstStyle>
            <a:lvl1pPr algn="l">
              <a:defRPr sz="1300">
                <a:solidFill>
                  <a:schemeClr val="tx1">
                    <a:tint val="75000"/>
                  </a:schemeClr>
                </a:solidFill>
              </a:defRPr>
            </a:lvl1pPr>
          </a:lstStyle>
          <a:p>
            <a:fld id="{8D38D338-AB80-4D08-A51A-AFE8BC8186B6}" type="datetimeFigureOut">
              <a:rPr lang="en-US" smtClean="0"/>
              <a:pPr/>
              <a:t>2/15/2022</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6661" tIns="48331" rIns="96661" bIns="4833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6661" tIns="48331" rIns="96661" bIns="48331" rtlCol="0" anchor="ctr"/>
          <a:lstStyle>
            <a:lvl1pPr algn="r">
              <a:defRPr sz="1300">
                <a:solidFill>
                  <a:schemeClr val="tx1">
                    <a:tint val="75000"/>
                  </a:schemeClr>
                </a:solidFill>
              </a:defRPr>
            </a:lvl1pPr>
          </a:lstStyle>
          <a:p>
            <a:fld id="{65CBBDA5-82B0-48E0-BDEB-C7E27D12C2E2}" type="slidenum">
              <a:rPr lang="en-US" smtClean="0"/>
              <a:pPr/>
              <a:t>‹#›</a:t>
            </a:fld>
            <a:endParaRPr lang="en-US"/>
          </a:p>
        </p:txBody>
      </p:sp>
    </p:spTree>
    <p:extLst>
      <p:ext uri="{BB962C8B-B14F-4D97-AF65-F5344CB8AC3E}">
        <p14:creationId xmlns:p14="http://schemas.microsoft.com/office/powerpoint/2010/main" val="386927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7E67EBA3-308E-4A34-8B1E-0EBB1B29AA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497" y="143466"/>
            <a:ext cx="4262760" cy="552451"/>
          </a:xfrm>
          <a:prstGeom prst="rect">
            <a:avLst/>
          </a:prstGeom>
        </p:spPr>
      </p:pic>
      <p:sp>
        <p:nvSpPr>
          <p:cNvPr id="14" name="TextBox 13">
            <a:extLst>
              <a:ext uri="{FF2B5EF4-FFF2-40B4-BE49-F238E27FC236}">
                <a16:creationId xmlns:a16="http://schemas.microsoft.com/office/drawing/2014/main" id="{30C75DC6-B02A-4F08-AB19-1716172105EB}"/>
              </a:ext>
            </a:extLst>
          </p:cNvPr>
          <p:cNvSpPr txBox="1"/>
          <p:nvPr/>
        </p:nvSpPr>
        <p:spPr>
          <a:xfrm>
            <a:off x="300037" y="857250"/>
            <a:ext cx="3962400" cy="1446550"/>
          </a:xfrm>
          <a:prstGeom prst="rect">
            <a:avLst/>
          </a:prstGeom>
          <a:noFill/>
        </p:spPr>
        <p:txBody>
          <a:bodyPr wrap="square">
            <a:spAutoFit/>
          </a:bodyPr>
          <a:lstStyle/>
          <a:p>
            <a:pPr algn="ctr"/>
            <a:r>
              <a:rPr lang="en-US" sz="2800" dirty="0">
                <a:solidFill>
                  <a:srgbClr val="0C234B"/>
                </a:solidFill>
                <a:effectLst/>
                <a:latin typeface="Aharoni" panose="02010803020104030203" pitchFamily="2" charset="-79"/>
                <a:ea typeface="Calibri" panose="020F0502020204030204" pitchFamily="34" charset="0"/>
                <a:cs typeface="Times New Roman" panose="02020603050405020304" pitchFamily="18" charset="0"/>
              </a:rPr>
              <a:t>Grand Rounds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2000" b="1" dirty="0">
                <a:effectLst/>
                <a:latin typeface="Calibri" panose="020F0502020204030204" pitchFamily="34" charset="0"/>
                <a:ea typeface="Calibri" panose="020F0502020204030204" pitchFamily="34" charset="0"/>
                <a:cs typeface="Times New Roman" panose="02020603050405020304" pitchFamily="18" charset="0"/>
              </a:rPr>
              <a:t>WEDNESDAY, MARCH 16, 2022</a:t>
            </a:r>
          </a:p>
          <a:p>
            <a:pPr algn="ctr"/>
            <a:r>
              <a:rPr lang="en-US" sz="2000" b="1" dirty="0">
                <a:effectLst/>
                <a:latin typeface="Calibri" panose="020F0502020204030204" pitchFamily="34" charset="0"/>
                <a:ea typeface="Calibri" panose="020F0502020204030204" pitchFamily="34" charset="0"/>
                <a:cs typeface="Times New Roman" panose="02020603050405020304" pitchFamily="18" charset="0"/>
              </a:rPr>
              <a:t>12:00 NOON – 1:00 PM</a:t>
            </a:r>
          </a:p>
          <a:p>
            <a:pPr algn="ctr"/>
            <a:r>
              <a:rPr lang="en-US" sz="2000" b="1" dirty="0">
                <a:latin typeface="Calibri" panose="020F0502020204030204" pitchFamily="34" charset="0"/>
                <a:ea typeface="Calibri" panose="020F0502020204030204" pitchFamily="34" charset="0"/>
                <a:cs typeface="Times New Roman" panose="02020603050405020304" pitchFamily="18" charset="0"/>
              </a:rPr>
              <a:t>COM-T ROOM 2117</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pic>
        <p:nvPicPr>
          <p:cNvPr id="15" name="Picture 14" descr="A picture containing text, sign&#10;&#10;Description automatically generated">
            <a:extLst>
              <a:ext uri="{FF2B5EF4-FFF2-40B4-BE49-F238E27FC236}">
                <a16:creationId xmlns:a16="http://schemas.microsoft.com/office/drawing/2014/main" id="{71258758-CAB9-4285-A6F3-F8063D2AFC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4147" y="628650"/>
            <a:ext cx="2461895" cy="457200"/>
          </a:xfrm>
          <a:prstGeom prst="rect">
            <a:avLst/>
          </a:prstGeom>
        </p:spPr>
      </p:pic>
      <p:cxnSp>
        <p:nvCxnSpPr>
          <p:cNvPr id="16" name="Straight Connector 15">
            <a:extLst>
              <a:ext uri="{FF2B5EF4-FFF2-40B4-BE49-F238E27FC236}">
                <a16:creationId xmlns:a16="http://schemas.microsoft.com/office/drawing/2014/main" id="{C9C58774-254C-4CD1-9FF2-2ABD07213288}"/>
              </a:ext>
            </a:extLst>
          </p:cNvPr>
          <p:cNvCxnSpPr/>
          <p:nvPr/>
        </p:nvCxnSpPr>
        <p:spPr>
          <a:xfrm>
            <a:off x="4495800" y="76200"/>
            <a:ext cx="0" cy="9182100"/>
          </a:xfrm>
          <a:prstGeom prst="line">
            <a:avLst/>
          </a:prstGeom>
          <a:ln w="66675" cmpd="thinThick">
            <a:solidFill>
              <a:srgbClr val="AB0523"/>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6C8AFF8-9CC5-4ADC-84A1-41A580069F7D}"/>
              </a:ext>
            </a:extLst>
          </p:cNvPr>
          <p:cNvSpPr txBox="1"/>
          <p:nvPr/>
        </p:nvSpPr>
        <p:spPr>
          <a:xfrm>
            <a:off x="1385250" y="2776856"/>
            <a:ext cx="3041730" cy="1931170"/>
          </a:xfrm>
          <a:prstGeom prst="rect">
            <a:avLst/>
          </a:prstGeom>
          <a:noFill/>
        </p:spPr>
        <p:txBody>
          <a:bodyPr wrap="square">
            <a:spAutoFit/>
          </a:bodyPr>
          <a:lstStyle/>
          <a:p>
            <a:pPr marL="0" marR="0">
              <a:lnSpc>
                <a:spcPct val="107000"/>
              </a:lnSpc>
              <a:spcBef>
                <a:spcPts val="0"/>
              </a:spcBef>
              <a:spcAft>
                <a:spcPts val="800"/>
              </a:spcAft>
            </a:pPr>
            <a:r>
              <a:rPr lang="en-US" sz="1200" dirty="0">
                <a:effectLst/>
                <a:ea typeface="Calibri" panose="020F0502020204030204" pitchFamily="34" charset="0"/>
                <a:cs typeface="Times New Roman" panose="02020603050405020304" pitchFamily="18" charset="0"/>
              </a:rPr>
              <a:t>presented by </a:t>
            </a:r>
          </a:p>
          <a:p>
            <a:pPr marL="0" marR="0">
              <a:lnSpc>
                <a:spcPct val="107000"/>
              </a:lnSpc>
              <a:spcBef>
                <a:spcPts val="0"/>
              </a:spcBef>
              <a:spcAft>
                <a:spcPts val="800"/>
              </a:spcAft>
            </a:pPr>
            <a:r>
              <a:rPr lang="en-US" sz="1200" b="1" dirty="0">
                <a:effectLst/>
                <a:ea typeface="Calibri" panose="020F0502020204030204" pitchFamily="34" charset="0"/>
                <a:cs typeface="Times New Roman" panose="02020603050405020304" pitchFamily="18" charset="0"/>
              </a:rPr>
              <a:t>Ajit Goenka, MD, FSAR</a:t>
            </a:r>
          </a:p>
          <a:p>
            <a:pPr marL="0" marR="0">
              <a:lnSpc>
                <a:spcPct val="107000"/>
              </a:lnSpc>
              <a:spcBef>
                <a:spcPts val="0"/>
              </a:spcBef>
              <a:spcAft>
                <a:spcPts val="0"/>
              </a:spcAft>
            </a:pPr>
            <a:r>
              <a:rPr lang="en-US" sz="1000" dirty="0">
                <a:effectLst/>
                <a:ea typeface="Calibri" panose="020F0502020204030204" pitchFamily="34" charset="0"/>
                <a:cs typeface="Times New Roman" panose="02020603050405020304" pitchFamily="18" charset="0"/>
              </a:rPr>
              <a:t>Associate Professor of Radiology, </a:t>
            </a:r>
          </a:p>
          <a:p>
            <a:pPr marL="0" marR="0">
              <a:lnSpc>
                <a:spcPct val="115000"/>
              </a:lnSpc>
              <a:spcBef>
                <a:spcPts val="0"/>
              </a:spcBef>
              <a:spcAft>
                <a:spcPts val="0"/>
              </a:spcAft>
            </a:pPr>
            <a:r>
              <a:rPr lang="en-US" sz="1000" dirty="0">
                <a:effectLst/>
                <a:ea typeface="Calibri" panose="020F0502020204030204" pitchFamily="34" charset="0"/>
                <a:cs typeface="Times New Roman" panose="02020603050405020304" pitchFamily="18" charset="0"/>
              </a:rPr>
              <a:t>Consultant, Div. of Abdominal and Nuclear Imaging, </a:t>
            </a:r>
          </a:p>
          <a:p>
            <a:pPr marL="0" marR="0">
              <a:lnSpc>
                <a:spcPct val="115000"/>
              </a:lnSpc>
              <a:spcBef>
                <a:spcPts val="0"/>
              </a:spcBef>
              <a:spcAft>
                <a:spcPts val="0"/>
              </a:spcAft>
            </a:pPr>
            <a:r>
              <a:rPr lang="en-US" sz="1000" dirty="0">
                <a:effectLst/>
                <a:ea typeface="Calibri" panose="020F0502020204030204" pitchFamily="34" charset="0"/>
                <a:cs typeface="Times New Roman" panose="02020603050405020304" pitchFamily="18" charset="0"/>
              </a:rPr>
              <a:t>Chair, Enterprise PET/MRI Research, Development &amp; Executive Committee, </a:t>
            </a:r>
          </a:p>
          <a:p>
            <a:pPr marL="0" marR="0">
              <a:lnSpc>
                <a:spcPct val="115000"/>
              </a:lnSpc>
              <a:spcBef>
                <a:spcPts val="0"/>
              </a:spcBef>
              <a:spcAft>
                <a:spcPts val="0"/>
              </a:spcAft>
            </a:pPr>
            <a:r>
              <a:rPr lang="en-US" sz="1000" dirty="0">
                <a:effectLst/>
                <a:ea typeface="Calibri" panose="020F0502020204030204" pitchFamily="34" charset="0"/>
                <a:cs typeface="Times New Roman" panose="02020603050405020304" pitchFamily="18" charset="0"/>
              </a:rPr>
              <a:t>Program Director, Nuclear Radiology Fellowship </a:t>
            </a:r>
          </a:p>
          <a:p>
            <a:pPr marL="0" marR="0">
              <a:lnSpc>
                <a:spcPct val="115000"/>
              </a:lnSpc>
              <a:spcBef>
                <a:spcPts val="0"/>
              </a:spcBef>
              <a:spcAft>
                <a:spcPts val="0"/>
              </a:spcAft>
            </a:pPr>
            <a:r>
              <a:rPr lang="en-US" sz="1000" dirty="0">
                <a:effectLst/>
                <a:ea typeface="Calibri" panose="020F0502020204030204" pitchFamily="34" charset="0"/>
                <a:cs typeface="Times New Roman" panose="02020603050405020304" pitchFamily="18" charset="0"/>
              </a:rPr>
              <a:t>Department of Radiology, Mayo Clinic, Rochester, MN</a:t>
            </a:r>
          </a:p>
          <a:p>
            <a:pPr marL="0" marR="0">
              <a:lnSpc>
                <a:spcPct val="107000"/>
              </a:lnSpc>
              <a:spcBef>
                <a:spcPts val="0"/>
              </a:spcBef>
              <a:spcAft>
                <a:spcPts val="800"/>
              </a:spcAft>
            </a:pPr>
            <a:endParaRPr lang="en-US" sz="1200" dirty="0">
              <a:effectLst/>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718B5B9B-B586-4C27-B04C-B723AF74886E}"/>
              </a:ext>
            </a:extLst>
          </p:cNvPr>
          <p:cNvSpPr txBox="1"/>
          <p:nvPr/>
        </p:nvSpPr>
        <p:spPr>
          <a:xfrm>
            <a:off x="158907" y="2575020"/>
            <a:ext cx="4188625" cy="581441"/>
          </a:xfrm>
          <a:prstGeom prst="rect">
            <a:avLst/>
          </a:prstGeom>
          <a:noFill/>
        </p:spPr>
        <p:txBody>
          <a:bodyPr wrap="square">
            <a:spAutoFit/>
          </a:bodyPr>
          <a:lstStyle/>
          <a:p>
            <a:pPr>
              <a:lnSpc>
                <a:spcPct val="107000"/>
              </a:lnSpc>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200" b="1" i="1" dirty="0">
                <a:effectLst/>
                <a:ea typeface="Calibri" panose="020F0502020204030204" pitchFamily="34" charset="0"/>
                <a:cs typeface="Times New Roman" panose="02020603050405020304" pitchFamily="18" charset="0"/>
              </a:rPr>
              <a:t>Body PET/MRI at the Mayo Clinic: From Bedside to Bench”</a:t>
            </a:r>
            <a:r>
              <a:rPr lang="en-US" sz="1200" b="1" dirty="0">
                <a:effectLst/>
                <a:ea typeface="Calibri" panose="020F0502020204030204" pitchFamily="34" charset="0"/>
                <a:cs typeface="Times New Roman" panose="02020603050405020304" pitchFamily="18" charset="0"/>
              </a:rPr>
              <a:t>  </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F189407F-C905-49E6-8F37-F75727408989}"/>
              </a:ext>
            </a:extLst>
          </p:cNvPr>
          <p:cNvSpPr txBox="1"/>
          <p:nvPr/>
        </p:nvSpPr>
        <p:spPr>
          <a:xfrm>
            <a:off x="84771" y="4682364"/>
            <a:ext cx="4065747" cy="1673792"/>
          </a:xfrm>
          <a:prstGeom prst="rect">
            <a:avLst/>
          </a:prstGeom>
          <a:noFill/>
        </p:spPr>
        <p:txBody>
          <a:bodyPr wrap="square">
            <a:spAutoFit/>
          </a:bodyPr>
          <a:lstStyle/>
          <a:p>
            <a:pPr marL="0" marR="0">
              <a:lnSpc>
                <a:spcPct val="80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OUTCOME OBJECTIVES: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Georgia" panose="02040502050405020303" pitchFamily="18" charset="0"/>
                <a:ea typeface="Calibri" panose="020F0502020204030204" pitchFamily="34" charset="0"/>
                <a:cs typeface="Times New Roman" panose="02020603050405020304" pitchFamily="18" charset="0"/>
              </a:rPr>
              <a:t>To provide an overview of PET/MRI clinical practice at the Mayo Clinic.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Georgia" panose="02040502050405020303" pitchFamily="18" charset="0"/>
                <a:ea typeface="Calibri" panose="020F0502020204030204" pitchFamily="34" charset="0"/>
                <a:cs typeface="Times New Roman" panose="02020603050405020304" pitchFamily="18" charset="0"/>
              </a:rPr>
              <a:t>To provide a case-based review and evidence-based approach of the clinical utilization of PET/MRI, particularly in the context of pancreatic adenocarcinoma.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Georgia" panose="02040502050405020303" pitchFamily="18" charset="0"/>
                <a:ea typeface="Calibri" panose="020F0502020204030204" pitchFamily="34" charset="0"/>
                <a:cs typeface="Times New Roman" panose="02020603050405020304" pitchFamily="18" charset="0"/>
              </a:rPr>
              <a:t>To highlight the practical challenges, solutions &amp; opportunities of new PET/MRI service line.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rPr>
              <a:t> </a:t>
            </a:r>
            <a:endParaRPr lang="en-US" sz="1000" dirty="0">
              <a:effectLst/>
              <a:latin typeface="Calibri" panose="020F0502020204030204" pitchFamily="34" charset="0"/>
              <a:ea typeface="Calibri" panose="020F0502020204030204" pitchFamily="34" charset="0"/>
            </a:endParaRPr>
          </a:p>
        </p:txBody>
      </p:sp>
      <p:sp>
        <p:nvSpPr>
          <p:cNvPr id="33" name="TextBox 32">
            <a:extLst>
              <a:ext uri="{FF2B5EF4-FFF2-40B4-BE49-F238E27FC236}">
                <a16:creationId xmlns:a16="http://schemas.microsoft.com/office/drawing/2014/main" id="{55DA64A3-0CA1-4EFD-B642-DD94610D12BB}"/>
              </a:ext>
            </a:extLst>
          </p:cNvPr>
          <p:cNvSpPr txBox="1"/>
          <p:nvPr/>
        </p:nvSpPr>
        <p:spPr>
          <a:xfrm>
            <a:off x="92872" y="8802566"/>
            <a:ext cx="4136228" cy="730328"/>
          </a:xfrm>
          <a:prstGeom prst="rect">
            <a:avLst/>
          </a:prstGeom>
          <a:noFill/>
        </p:spPr>
        <p:txBody>
          <a:bodyPr wrap="square">
            <a:spAutoFit/>
          </a:bodyPr>
          <a:lstStyle/>
          <a:p>
            <a:pPr marL="0" marR="0">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Attendance Code: </a:t>
            </a:r>
            <a:r>
              <a:rPr lang="en-US" sz="1100" b="1" dirty="0">
                <a:latin typeface="Calibri" panose="020F0502020204030204" pitchFamily="34" charset="0"/>
                <a:ea typeface="Calibri" panose="020F0502020204030204" pitchFamily="34" charset="0"/>
                <a:cs typeface="Times New Roman" panose="02020603050405020304" pitchFamily="18" charset="0"/>
              </a:rPr>
              <a:t>486757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In person attendance in COM-T 2117</a:t>
            </a:r>
            <a:br>
              <a:rPr lang="en-US" sz="1100" b="1" dirty="0">
                <a:effectLst/>
                <a:latin typeface="Calibri" panose="020F0502020204030204" pitchFamily="34" charset="0"/>
                <a:ea typeface="Calibri" panose="020F0502020204030204" pitchFamily="34" charset="0"/>
                <a:cs typeface="Times New Roman" panose="02020603050405020304" pitchFamily="18" charset="0"/>
              </a:rPr>
            </a:br>
            <a:r>
              <a:rPr lang="en-US" sz="1100" b="1" dirty="0">
                <a:effectLst/>
                <a:latin typeface="Calibri" panose="020F0502020204030204" pitchFamily="34" charset="0"/>
                <a:ea typeface="Calibri" panose="020F0502020204030204" pitchFamily="34" charset="0"/>
                <a:cs typeface="Times New Roman" panose="02020603050405020304" pitchFamily="18" charset="0"/>
              </a:rPr>
              <a:t>Live streaming via Zoom: https://arizona.zoom.us/j/83801133505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4" name="Straight Connector 33">
            <a:extLst>
              <a:ext uri="{FF2B5EF4-FFF2-40B4-BE49-F238E27FC236}">
                <a16:creationId xmlns:a16="http://schemas.microsoft.com/office/drawing/2014/main" id="{22963501-FB12-4635-827D-C7889C88FD9D}"/>
              </a:ext>
            </a:extLst>
          </p:cNvPr>
          <p:cNvCxnSpPr>
            <a:cxnSpLocks/>
          </p:cNvCxnSpPr>
          <p:nvPr/>
        </p:nvCxnSpPr>
        <p:spPr>
          <a:xfrm>
            <a:off x="4876800" y="1238250"/>
            <a:ext cx="1905000" cy="0"/>
          </a:xfrm>
          <a:prstGeom prst="line">
            <a:avLst/>
          </a:prstGeom>
          <a:ln w="22225">
            <a:solidFill>
              <a:srgbClr val="AB052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FD3A3D1-71F8-4D8F-9293-4C6C617C36BF}"/>
              </a:ext>
            </a:extLst>
          </p:cNvPr>
          <p:cNvCxnSpPr>
            <a:cxnSpLocks/>
          </p:cNvCxnSpPr>
          <p:nvPr/>
        </p:nvCxnSpPr>
        <p:spPr>
          <a:xfrm>
            <a:off x="457200" y="2362200"/>
            <a:ext cx="3505200" cy="0"/>
          </a:xfrm>
          <a:prstGeom prst="line">
            <a:avLst/>
          </a:prstGeom>
          <a:ln w="22225">
            <a:solidFill>
              <a:srgbClr val="AB0523"/>
            </a:solidFill>
          </a:ln>
        </p:spPr>
        <p:style>
          <a:lnRef idx="1">
            <a:schemeClr val="accent1"/>
          </a:lnRef>
          <a:fillRef idx="0">
            <a:schemeClr val="accent1"/>
          </a:fillRef>
          <a:effectRef idx="0">
            <a:schemeClr val="accent1"/>
          </a:effectRef>
          <a:fontRef idx="minor">
            <a:schemeClr val="tx1"/>
          </a:fontRef>
        </p:style>
      </p:cxnSp>
      <p:pic>
        <p:nvPicPr>
          <p:cNvPr id="41" name="Picture 40" descr="A person wearing a suit and tie&#10;&#10;Description automatically generated with medium confidence">
            <a:extLst>
              <a:ext uri="{FF2B5EF4-FFF2-40B4-BE49-F238E27FC236}">
                <a16:creationId xmlns:a16="http://schemas.microsoft.com/office/drawing/2014/main" id="{8D47E8CF-ECF3-4EB7-9E4C-102A30C3877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0022" y="2876312"/>
            <a:ext cx="1226343" cy="1684292"/>
          </a:xfrm>
          <a:prstGeom prst="rect">
            <a:avLst/>
          </a:prstGeom>
          <a:noFill/>
          <a:ln>
            <a:noFill/>
          </a:ln>
        </p:spPr>
      </p:pic>
      <p:sp>
        <p:nvSpPr>
          <p:cNvPr id="44" name="TextBox 43">
            <a:extLst>
              <a:ext uri="{FF2B5EF4-FFF2-40B4-BE49-F238E27FC236}">
                <a16:creationId xmlns:a16="http://schemas.microsoft.com/office/drawing/2014/main" id="{52086004-FA7D-41B7-B84A-D84C8B9BBAAF}"/>
              </a:ext>
            </a:extLst>
          </p:cNvPr>
          <p:cNvSpPr txBox="1"/>
          <p:nvPr/>
        </p:nvSpPr>
        <p:spPr>
          <a:xfrm>
            <a:off x="4669870" y="1371602"/>
            <a:ext cx="2396172" cy="7692170"/>
          </a:xfrm>
          <a:prstGeom prst="rect">
            <a:avLst/>
          </a:prstGeom>
          <a:noFill/>
        </p:spPr>
        <p:txBody>
          <a:bodyPr wrap="square">
            <a:spAutoFit/>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ABSTRACT: </a:t>
            </a:r>
            <a:r>
              <a:rPr lang="en-US" sz="1100" dirty="0">
                <a:effectLst/>
                <a:ea typeface="Calibri" panose="020F0502020204030204" pitchFamily="34" charset="0"/>
                <a:cs typeface="Times New Roman" panose="02020603050405020304" pitchFamily="18" charset="0"/>
              </a:rPr>
              <a:t>PET/MRI is a hybrid imaging modality that enables simultaneous acquisition of PET and MRI. Mayo Clinic in Rochester was one of the first North American clinical installation sites for silicon photomultiplier-equipped PET/MRI. Within a couple of years of the installation, Mayo Clinic became the highest volume clinical center for PET/MRI. On a given clinical day, our practice currently performs around 7-8 fully reimbursable clinical PET/MRIs. Body PET/MRI constitutes the overwhelming majority of our clinical practice with pancreatic cancer being the main clinical indication. Our clinical success has led to PET/MRI being integrated into the standard care pathway of patients with borderline </a:t>
            </a:r>
            <a:r>
              <a:rPr lang="en-US" sz="1100" dirty="0" err="1">
                <a:effectLst/>
                <a:ea typeface="Calibri" panose="020F0502020204030204" pitchFamily="34" charset="0"/>
                <a:cs typeface="Times New Roman" panose="02020603050405020304" pitchFamily="18" charset="0"/>
              </a:rPr>
              <a:t>resectable</a:t>
            </a:r>
            <a:r>
              <a:rPr lang="en-US" sz="1100" dirty="0">
                <a:effectLst/>
                <a:ea typeface="Calibri" panose="020F0502020204030204" pitchFamily="34" charset="0"/>
                <a:cs typeface="Times New Roman" panose="02020603050405020304" pitchFamily="18" charset="0"/>
              </a:rPr>
              <a:t> and locally advanced pancreatic cancer. In less than five years, Mayo's PET/MRI practice has grown from a brand-new technology with unknown promise to one of the most important imaging available to manage pancreatic cancer. The data from the practice was recently published in the American Journal of Roentgenology (AJR) (PMID: 33084382). The article was selected as the Editor’s Choice, authors were invited to present at the AJR Live, and the article was also honored with the 2021 Best of AJR award in the Nuclear Medicine. The data presented in this manuscript formed the basis of a multi-million dollar 5-year R01 grant (1R01CA256969-01) from the NIH recently awarded to Dr. Goenka along with a team from UCSF for the prospective validation of PET/MRI in combination with liquid biopsy. </a:t>
            </a:r>
          </a:p>
        </p:txBody>
      </p:sp>
      <p:sp>
        <p:nvSpPr>
          <p:cNvPr id="46" name="TextBox 45">
            <a:extLst>
              <a:ext uri="{FF2B5EF4-FFF2-40B4-BE49-F238E27FC236}">
                <a16:creationId xmlns:a16="http://schemas.microsoft.com/office/drawing/2014/main" id="{09854702-51A8-4971-AA9B-93937810D18F}"/>
              </a:ext>
            </a:extLst>
          </p:cNvPr>
          <p:cNvSpPr txBox="1"/>
          <p:nvPr/>
        </p:nvSpPr>
        <p:spPr>
          <a:xfrm>
            <a:off x="123824" y="6290247"/>
            <a:ext cx="4136224" cy="2769989"/>
          </a:xfrm>
          <a:prstGeom prst="rect">
            <a:avLst/>
          </a:prstGeom>
          <a:noFill/>
        </p:spPr>
        <p:txBody>
          <a:bodyPr wrap="square">
            <a:spAutoFit/>
          </a:bodyPr>
          <a:lstStyle/>
          <a:p>
            <a:pPr marL="0" marR="0">
              <a:lnSpc>
                <a:spcPct val="80000"/>
              </a:lnSpc>
              <a:spcBef>
                <a:spcPts val="0"/>
              </a:spcBef>
              <a:spcAft>
                <a:spcPts val="80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ACCREDITATION STATEMENT: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The University of Arizona College of Medicine - Tucson is accredited by the Accreditation Council for Continuing Medical Education to provide continuing medical education for physicians.</a:t>
            </a:r>
            <a:endParaRPr lang="en-US" sz="1000" dirty="0">
              <a:effectLst/>
              <a:latin typeface="Georgia" panose="02040502050405020303"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dirty="0">
              <a:effectLst/>
              <a:latin typeface="Georgia" panose="02040502050405020303"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The University of Arizona College of Medicine - Tucson designates this live activity for a maximum of  1.0 </a:t>
            </a:r>
            <a:r>
              <a:rPr lang="en-US" sz="1000" i="1" dirty="0">
                <a:effectLst/>
                <a:latin typeface="Calibri" panose="020F0502020204030204" pitchFamily="34" charset="0"/>
                <a:ea typeface="Times New Roman" panose="02020603050405020304" pitchFamily="18" charset="0"/>
                <a:cs typeface="Times New Roman" panose="02020603050405020304" pitchFamily="18" charset="0"/>
              </a:rPr>
              <a:t>AMA PRA Category 1 Credit(s)</a:t>
            </a:r>
            <a:r>
              <a:rPr lang="en-US" sz="1000" i="1" dirty="0">
                <a:effectLst/>
                <a:latin typeface="Calibri" panose="020F0502020204030204" pitchFamily="34" charset="0"/>
                <a:ea typeface="Times New Roman" panose="02020603050405020304" pitchFamily="18" charset="0"/>
                <a:cs typeface="Calibri" panose="020F0502020204030204" pitchFamily="34" charset="0"/>
                <a:sym typeface="Symbol" panose="05050102010706020507" pitchFamily="18" charset="2"/>
              </a:rPr>
              <a:t></a:t>
            </a:r>
            <a:r>
              <a:rPr lang="en-US" sz="1000" i="1"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Physicians should claim only the credit commensurate with the extent of their participation in the activity.</a:t>
            </a:r>
            <a:endParaRPr lang="en-US" sz="1000" dirty="0">
              <a:effectLst/>
              <a:latin typeface="Georgia" panose="02040502050405020303"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dirty="0">
              <a:effectLst/>
              <a:latin typeface="Georgia" panose="02040502050405020303" pitchFamily="18" charset="0"/>
              <a:ea typeface="Times New Roman" panose="02020603050405020304" pitchFamily="18" charset="0"/>
              <a:cs typeface="Times New Roman" panose="02020603050405020304" pitchFamily="18" charset="0"/>
            </a:endParaRPr>
          </a:p>
          <a:p>
            <a:pPr marL="0" marR="0">
              <a:lnSpc>
                <a:spcPct val="80000"/>
              </a:lnSpc>
              <a:spcBef>
                <a:spcPts val="0"/>
              </a:spcBef>
              <a:spcAft>
                <a:spcPts val="80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DISCLOSURE STATEMENT(S):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The University of Arizona College of Medicine - Tucson is accredited by the Accreditation Council for Continuing Medical Education to provide continuing medical education for physicians.</a:t>
            </a:r>
            <a:endParaRPr lang="en-US" sz="1000" dirty="0">
              <a:effectLst/>
              <a:latin typeface="Georgia" panose="02040502050405020303" pitchFamily="18" charset="0"/>
              <a:ea typeface="Times New Roman" panose="02020603050405020304" pitchFamily="18" charset="0"/>
              <a:cs typeface="Times New Roman" panose="02020603050405020304" pitchFamily="18" charset="0"/>
            </a:endParaRPr>
          </a:p>
          <a:p>
            <a:pPr marL="0" marR="0">
              <a:lnSpc>
                <a:spcPct val="80000"/>
              </a:lnSpc>
              <a:spcBef>
                <a:spcPts val="0"/>
              </a:spcBef>
              <a:spcAft>
                <a:spcPts val="80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b="1" dirty="0">
                <a:effectLst/>
                <a:latin typeface="Georgia" panose="02040502050405020303" pitchFamily="18" charset="0"/>
                <a:ea typeface="Times New Roman" panose="02020603050405020304" pitchFamily="18" charset="0"/>
                <a:cs typeface="Times New Roman" panose="02020603050405020304" pitchFamily="18" charset="0"/>
              </a:rPr>
              <a:t> </a:t>
            </a:r>
            <a:endParaRPr lang="en-US" sz="1000" dirty="0"/>
          </a:p>
        </p:txBody>
      </p:sp>
    </p:spTree>
    <p:extLst>
      <p:ext uri="{BB962C8B-B14F-4D97-AF65-F5344CB8AC3E}">
        <p14:creationId xmlns:p14="http://schemas.microsoft.com/office/powerpoint/2010/main" val="2911038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5555</TotalTime>
  <Words>553</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Aharoni</vt: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UMC Radiology</dc:creator>
  <cp:lastModifiedBy>Jennifer Fischahs</cp:lastModifiedBy>
  <cp:revision>70</cp:revision>
  <cp:lastPrinted>2022-02-10T19:08:02Z</cp:lastPrinted>
  <dcterms:created xsi:type="dcterms:W3CDTF">2012-12-10T21:11:14Z</dcterms:created>
  <dcterms:modified xsi:type="dcterms:W3CDTF">2022-02-15T21:24:18Z</dcterms:modified>
</cp:coreProperties>
</file>